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9" r:id="rId2"/>
    <p:sldId id="263" r:id="rId3"/>
    <p:sldId id="262" r:id="rId4"/>
    <p:sldId id="264"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66" d="100"/>
          <a:sy n="66" d="100"/>
        </p:scale>
        <p:origin x="560"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18BB0DE3-8935-41C6-B233-C23F08789FEC}" type="datetimeFigureOut">
              <a:rPr lang="en-US" smtClean="0"/>
              <a:t>9/5/2017</a:t>
            </a:fld>
            <a:endParaRPr lang="en-US"/>
          </a:p>
        </p:txBody>
      </p:sp>
      <p:sp>
        <p:nvSpPr>
          <p:cNvPr id="5" name="Footer Placeholder 4"/>
          <p:cNvSpPr>
            <a:spLocks noGrp="1"/>
          </p:cNvSpPr>
          <p:nvPr>
            <p:ph type="ftr" sz="quarter" idx="11"/>
          </p:nvPr>
        </p:nvSpPr>
        <p:spPr>
          <a:xfrm>
            <a:off x="1876424" y="5410201"/>
            <a:ext cx="5124886" cy="365125"/>
          </a:xfrm>
        </p:spPr>
        <p:txBody>
          <a:bodyPr/>
          <a:lstStyle/>
          <a:p>
            <a:endParaRPr lang="en-US"/>
          </a:p>
        </p:txBody>
      </p:sp>
      <p:sp>
        <p:nvSpPr>
          <p:cNvPr id="6" name="Slide Number Placeholder 5"/>
          <p:cNvSpPr>
            <a:spLocks noGrp="1"/>
          </p:cNvSpPr>
          <p:nvPr>
            <p:ph type="sldNum" sz="quarter" idx="12"/>
          </p:nvPr>
        </p:nvSpPr>
        <p:spPr>
          <a:xfrm>
            <a:off x="9896911" y="5410199"/>
            <a:ext cx="771089" cy="365125"/>
          </a:xfrm>
        </p:spPr>
        <p:txBody>
          <a:bodyPr/>
          <a:lstStyle/>
          <a:p>
            <a:fld id="{1436ED30-0AD4-457F-B651-C676CE376AA6}" type="slidenum">
              <a:rPr lang="en-US" smtClean="0"/>
              <a:t>‹#›</a:t>
            </a:fld>
            <a:endParaRPr lang="en-US"/>
          </a:p>
        </p:txBody>
      </p:sp>
    </p:spTree>
    <p:extLst>
      <p:ext uri="{BB962C8B-B14F-4D97-AF65-F5344CB8AC3E}">
        <p14:creationId xmlns:p14="http://schemas.microsoft.com/office/powerpoint/2010/main" val="733768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8BB0DE3-8935-41C6-B233-C23F08789FEC}" type="datetimeFigureOut">
              <a:rPr lang="en-US" smtClean="0"/>
              <a:t>9/5/2017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36ED30-0AD4-457F-B651-C676CE376AA6}" type="slidenum">
              <a:rPr lang="en-US" smtClean="0"/>
              <a:t>‹#›</a:t>
            </a:fld>
            <a:endParaRPr lang="en-US"/>
          </a:p>
        </p:txBody>
      </p:sp>
    </p:spTree>
    <p:extLst>
      <p:ext uri="{BB962C8B-B14F-4D97-AF65-F5344CB8AC3E}">
        <p14:creationId xmlns:p14="http://schemas.microsoft.com/office/powerpoint/2010/main" val="2085317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8BB0DE3-8935-41C6-B233-C23F08789FEC}" type="datetimeFigureOut">
              <a:rPr lang="en-US" smtClean="0"/>
              <a:t>9/5/2017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36ED30-0AD4-457F-B651-C676CE376AA6}" type="slidenum">
              <a:rPr lang="en-US" smtClean="0"/>
              <a:t>‹#›</a:t>
            </a:fld>
            <a:endParaRPr lang="en-US"/>
          </a:p>
        </p:txBody>
      </p:sp>
    </p:spTree>
    <p:extLst>
      <p:ext uri="{BB962C8B-B14F-4D97-AF65-F5344CB8AC3E}">
        <p14:creationId xmlns:p14="http://schemas.microsoft.com/office/powerpoint/2010/main" val="9548475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8BB0DE3-8935-41C6-B233-C23F08789FEC}" type="datetimeFigureOut">
              <a:rPr lang="en-US" smtClean="0"/>
              <a:t>9/5/2017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36ED30-0AD4-457F-B651-C676CE376AA6}" type="slidenum">
              <a:rPr lang="en-US" smtClean="0"/>
              <a:t>‹#›</a:t>
            </a:fld>
            <a:endParaRPr lang="en-US"/>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6803436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8BB0DE3-8935-41C6-B233-C23F08789FEC}" type="datetimeFigureOut">
              <a:rPr lang="en-US" smtClean="0"/>
              <a:t>9/5/2017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36ED30-0AD4-457F-B651-C676CE376AA6}" type="slidenum">
              <a:rPr lang="en-US" smtClean="0"/>
              <a:t>‹#›</a:t>
            </a:fld>
            <a:endParaRPr lang="en-US"/>
          </a:p>
        </p:txBody>
      </p:sp>
    </p:spTree>
    <p:extLst>
      <p:ext uri="{BB962C8B-B14F-4D97-AF65-F5344CB8AC3E}">
        <p14:creationId xmlns:p14="http://schemas.microsoft.com/office/powerpoint/2010/main" val="940181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18BB0DE3-8935-41C6-B233-C23F08789FEC}" type="datetimeFigureOut">
              <a:rPr lang="en-US" smtClean="0"/>
              <a:t>9/5/2017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36ED30-0AD4-457F-B651-C676CE376AA6}" type="slidenum">
              <a:rPr lang="en-US" smtClean="0"/>
              <a:t>‹#›</a:t>
            </a:fld>
            <a:endParaRPr lang="en-US"/>
          </a:p>
        </p:txBody>
      </p:sp>
    </p:spTree>
    <p:extLst>
      <p:ext uri="{BB962C8B-B14F-4D97-AF65-F5344CB8AC3E}">
        <p14:creationId xmlns:p14="http://schemas.microsoft.com/office/powerpoint/2010/main" val="6893502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18BB0DE3-8935-41C6-B233-C23F08789FEC}" type="datetimeFigureOut">
              <a:rPr lang="en-US" smtClean="0"/>
              <a:t>9/5/2017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36ED30-0AD4-457F-B651-C676CE376AA6}" type="slidenum">
              <a:rPr lang="en-US" smtClean="0"/>
              <a:t>‹#›</a:t>
            </a:fld>
            <a:endParaRPr lang="en-US"/>
          </a:p>
        </p:txBody>
      </p:sp>
    </p:spTree>
    <p:extLst>
      <p:ext uri="{BB962C8B-B14F-4D97-AF65-F5344CB8AC3E}">
        <p14:creationId xmlns:p14="http://schemas.microsoft.com/office/powerpoint/2010/main" val="26537422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BB0DE3-8935-41C6-B233-C23F08789FEC}" type="datetimeFigureOut">
              <a:rPr lang="en-US" smtClean="0"/>
              <a:t>9/5/2017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36ED30-0AD4-457F-B651-C676CE376AA6}" type="slidenum">
              <a:rPr lang="en-US" smtClean="0"/>
              <a:t>‹#›</a:t>
            </a:fld>
            <a:endParaRPr lang="en-US"/>
          </a:p>
        </p:txBody>
      </p:sp>
    </p:spTree>
    <p:extLst>
      <p:ext uri="{BB962C8B-B14F-4D97-AF65-F5344CB8AC3E}">
        <p14:creationId xmlns:p14="http://schemas.microsoft.com/office/powerpoint/2010/main" val="13755615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BB0DE3-8935-41C6-B233-C23F08789FEC}" type="datetimeFigureOut">
              <a:rPr lang="en-US" smtClean="0"/>
              <a:t>9/5/2017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36ED30-0AD4-457F-B651-C676CE376AA6}" type="slidenum">
              <a:rPr lang="en-US" smtClean="0"/>
              <a:t>‹#›</a:t>
            </a:fld>
            <a:endParaRPr lang="en-US"/>
          </a:p>
        </p:txBody>
      </p:sp>
    </p:spTree>
    <p:extLst>
      <p:ext uri="{BB962C8B-B14F-4D97-AF65-F5344CB8AC3E}">
        <p14:creationId xmlns:p14="http://schemas.microsoft.com/office/powerpoint/2010/main" val="27839556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A4D9F9C-8263-4910-A58E-2FB44F020EE0}"/>
              </a:ext>
            </a:extLst>
          </p:cNvPr>
          <p:cNvPicPr>
            <a:picLocks noChangeAspect="1"/>
          </p:cNvPicPr>
          <p:nvPr userDrawn="1"/>
        </p:nvPicPr>
        <p:blipFill>
          <a:blip r:embed="rId2"/>
          <a:stretch>
            <a:fillRect/>
          </a:stretch>
        </p:blipFill>
        <p:spPr>
          <a:xfrm>
            <a:off x="0" y="-61992"/>
            <a:ext cx="12192000" cy="1713795"/>
          </a:xfrm>
          <a:prstGeom prst="rect">
            <a:avLst/>
          </a:prstGeom>
        </p:spPr>
      </p:pic>
    </p:spTree>
    <p:extLst>
      <p:ext uri="{BB962C8B-B14F-4D97-AF65-F5344CB8AC3E}">
        <p14:creationId xmlns:p14="http://schemas.microsoft.com/office/powerpoint/2010/main" val="4115533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BB0DE3-8935-41C6-B233-C23F08789FEC}" type="datetimeFigureOut">
              <a:rPr lang="en-US" smtClean="0"/>
              <a:t>9/5/2017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36ED30-0AD4-457F-B651-C676CE376AA6}" type="slidenum">
              <a:rPr lang="en-US" smtClean="0"/>
              <a:t>‹#›</a:t>
            </a:fld>
            <a:endParaRPr lang="en-US"/>
          </a:p>
        </p:txBody>
      </p:sp>
    </p:spTree>
    <p:extLst>
      <p:ext uri="{BB962C8B-B14F-4D97-AF65-F5344CB8AC3E}">
        <p14:creationId xmlns:p14="http://schemas.microsoft.com/office/powerpoint/2010/main" val="2831419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8BB0DE3-8935-41C6-B233-C23F08789FEC}" type="datetimeFigureOut">
              <a:rPr lang="en-US" smtClean="0"/>
              <a:t>9/5/2017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36ED30-0AD4-457F-B651-C676CE376AA6}" type="slidenum">
              <a:rPr lang="en-US" smtClean="0"/>
              <a:t>‹#›</a:t>
            </a:fld>
            <a:endParaRPr lang="en-US"/>
          </a:p>
        </p:txBody>
      </p:sp>
    </p:spTree>
    <p:extLst>
      <p:ext uri="{BB962C8B-B14F-4D97-AF65-F5344CB8AC3E}">
        <p14:creationId xmlns:p14="http://schemas.microsoft.com/office/powerpoint/2010/main" val="1569297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8BB0DE3-8935-41C6-B233-C23F08789FEC}" type="datetimeFigureOut">
              <a:rPr lang="en-US" smtClean="0"/>
              <a:t>9/5/2017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36ED30-0AD4-457F-B651-C676CE376AA6}" type="slidenum">
              <a:rPr lang="en-US" smtClean="0"/>
              <a:t>‹#›</a:t>
            </a:fld>
            <a:endParaRPr lang="en-US"/>
          </a:p>
        </p:txBody>
      </p:sp>
    </p:spTree>
    <p:extLst>
      <p:ext uri="{BB962C8B-B14F-4D97-AF65-F5344CB8AC3E}">
        <p14:creationId xmlns:p14="http://schemas.microsoft.com/office/powerpoint/2010/main" val="1401443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8BB0DE3-8935-41C6-B233-C23F08789FEC}" type="datetimeFigureOut">
              <a:rPr lang="en-US" smtClean="0"/>
              <a:t>9/5/2017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36ED30-0AD4-457F-B651-C676CE376AA6}" type="slidenum">
              <a:rPr lang="en-US" smtClean="0"/>
              <a:t>‹#›</a:t>
            </a:fld>
            <a:endParaRPr lang="en-US"/>
          </a:p>
        </p:txBody>
      </p:sp>
    </p:spTree>
    <p:extLst>
      <p:ext uri="{BB962C8B-B14F-4D97-AF65-F5344CB8AC3E}">
        <p14:creationId xmlns:p14="http://schemas.microsoft.com/office/powerpoint/2010/main" val="273087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8BB0DE3-8935-41C6-B233-C23F08789FEC}" type="datetimeFigureOut">
              <a:rPr lang="en-US" smtClean="0"/>
              <a:t>9/5/2017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36ED30-0AD4-457F-B651-C676CE376AA6}" type="slidenum">
              <a:rPr lang="en-US" smtClean="0"/>
              <a:t>‹#›</a:t>
            </a:fld>
            <a:endParaRPr lang="en-US"/>
          </a:p>
        </p:txBody>
      </p:sp>
    </p:spTree>
    <p:extLst>
      <p:ext uri="{BB962C8B-B14F-4D97-AF65-F5344CB8AC3E}">
        <p14:creationId xmlns:p14="http://schemas.microsoft.com/office/powerpoint/2010/main" val="555943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BB0DE3-8935-41C6-B233-C23F08789FEC}" type="datetimeFigureOut">
              <a:rPr lang="en-US" smtClean="0"/>
              <a:t>9/5/2017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36ED30-0AD4-457F-B651-C676CE376AA6}" type="slidenum">
              <a:rPr lang="en-US" smtClean="0"/>
              <a:t>‹#›</a:t>
            </a:fld>
            <a:endParaRPr lang="en-US"/>
          </a:p>
        </p:txBody>
      </p:sp>
    </p:spTree>
    <p:extLst>
      <p:ext uri="{BB962C8B-B14F-4D97-AF65-F5344CB8AC3E}">
        <p14:creationId xmlns:p14="http://schemas.microsoft.com/office/powerpoint/2010/main" val="6503135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8BB0DE3-8935-41C6-B233-C23F08789FEC}" type="datetimeFigureOut">
              <a:rPr lang="en-US" smtClean="0"/>
              <a:t>9/5/2017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36ED30-0AD4-457F-B651-C676CE376AA6}" type="slidenum">
              <a:rPr lang="en-US" smtClean="0"/>
              <a:t>‹#›</a:t>
            </a:fld>
            <a:endParaRPr lang="en-US"/>
          </a:p>
        </p:txBody>
      </p:sp>
    </p:spTree>
    <p:extLst>
      <p:ext uri="{BB962C8B-B14F-4D97-AF65-F5344CB8AC3E}">
        <p14:creationId xmlns:p14="http://schemas.microsoft.com/office/powerpoint/2010/main" val="3983723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8BB0DE3-8935-41C6-B233-C23F08789FEC}" type="datetimeFigureOut">
              <a:rPr lang="en-US" smtClean="0"/>
              <a:t>9/5/2017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36ED30-0AD4-457F-B651-C676CE376AA6}" type="slidenum">
              <a:rPr lang="en-US" smtClean="0"/>
              <a:t>‹#›</a:t>
            </a:fld>
            <a:endParaRPr lang="en-US"/>
          </a:p>
        </p:txBody>
      </p:sp>
    </p:spTree>
    <p:extLst>
      <p:ext uri="{BB962C8B-B14F-4D97-AF65-F5344CB8AC3E}">
        <p14:creationId xmlns:p14="http://schemas.microsoft.com/office/powerpoint/2010/main" val="3801134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20">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18BB0DE3-8935-41C6-B233-C23F08789FEC}" type="datetimeFigureOut">
              <a:rPr lang="en-US" smtClean="0"/>
              <a:t>9/5/2017</a:t>
            </a:fld>
            <a:endParaRPr lang="en-US"/>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1436ED30-0AD4-457F-B651-C676CE376AA6}" type="slidenum">
              <a:rPr lang="en-US" smtClean="0"/>
              <a:t>‹#›</a:t>
            </a:fld>
            <a:endParaRPr lang="en-US"/>
          </a:p>
        </p:txBody>
      </p:sp>
    </p:spTree>
    <p:extLst>
      <p:ext uri="{BB962C8B-B14F-4D97-AF65-F5344CB8AC3E}">
        <p14:creationId xmlns:p14="http://schemas.microsoft.com/office/powerpoint/2010/main" val="1269792902"/>
      </p:ext>
    </p:extLst>
  </p:cSld>
  <p:clrMap bg1="dk1" tx1="lt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5380" y="343578"/>
            <a:ext cx="10661317" cy="923330"/>
          </a:xfrm>
          <a:prstGeom prst="rect">
            <a:avLst/>
          </a:prstGeom>
          <a:noFill/>
        </p:spPr>
        <p:txBody>
          <a:bodyPr wrap="none" rtlCol="0">
            <a:spAutoFit/>
          </a:bodyPr>
          <a:lstStyle/>
          <a:p>
            <a:pPr algn="ctr"/>
            <a:r>
              <a:rPr lang="en-US" sz="5400" b="1" dirty="0"/>
              <a:t>The </a:t>
            </a:r>
            <a:r>
              <a:rPr lang="en-US" sz="5400" b="1" dirty="0">
                <a:solidFill>
                  <a:srgbClr val="FF0000"/>
                </a:solidFill>
              </a:rPr>
              <a:t>Discourse of Civic Entrepreneurs</a:t>
            </a:r>
          </a:p>
        </p:txBody>
      </p:sp>
      <p:sp>
        <p:nvSpPr>
          <p:cNvPr id="9" name="Rectangle 8">
            <a:extLst>
              <a:ext uri="{FF2B5EF4-FFF2-40B4-BE49-F238E27FC236}">
                <a16:creationId xmlns:a16="http://schemas.microsoft.com/office/drawing/2014/main" id="{6062241B-2F0E-43AF-8355-A3147C7F9383}"/>
              </a:ext>
            </a:extLst>
          </p:cNvPr>
          <p:cNvSpPr/>
          <p:nvPr/>
        </p:nvSpPr>
        <p:spPr>
          <a:xfrm>
            <a:off x="253042" y="2017324"/>
            <a:ext cx="6630838" cy="4385816"/>
          </a:xfrm>
          <a:prstGeom prst="rect">
            <a:avLst/>
          </a:prstGeom>
        </p:spPr>
        <p:txBody>
          <a:bodyPr wrap="square">
            <a:spAutoFit/>
          </a:bodyPr>
          <a:lstStyle/>
          <a:p>
            <a:pPr>
              <a:spcAft>
                <a:spcPts val="600"/>
              </a:spcAft>
            </a:pPr>
            <a:r>
              <a:rPr lang="en-US" sz="4000" b="1" dirty="0">
                <a:latin typeface="Calibri" panose="020F0502020204030204" pitchFamily="34" charset="0"/>
                <a:ea typeface="Calibri" panose="020F0502020204030204" pitchFamily="34" charset="0"/>
                <a:cs typeface="Times New Roman" panose="02020603050405020304" pitchFamily="18" charset="0"/>
              </a:rPr>
              <a:t>What entrepreneurs do:  </a:t>
            </a:r>
          </a:p>
          <a:p>
            <a:pPr>
              <a:spcAft>
                <a:spcPts val="1200"/>
              </a:spcAft>
            </a:pPr>
            <a:r>
              <a:rPr lang="en-US" sz="2600" dirty="0">
                <a:latin typeface="Calibri" panose="020F0502020204030204" pitchFamily="34" charset="0"/>
                <a:ea typeface="Calibri" panose="020F0502020204030204" pitchFamily="34" charset="0"/>
                <a:cs typeface="Times New Roman" panose="02020603050405020304" pitchFamily="18" charset="0"/>
              </a:rPr>
              <a:t>Entrepreneurs design </a:t>
            </a:r>
            <a:r>
              <a:rPr lang="en-US" sz="2600" u="sng" dirty="0">
                <a:latin typeface="Calibri" panose="020F0502020204030204" pitchFamily="34" charset="0"/>
                <a:ea typeface="Calibri" panose="020F0502020204030204" pitchFamily="34" charset="0"/>
                <a:cs typeface="Times New Roman" panose="02020603050405020304" pitchFamily="18" charset="0"/>
              </a:rPr>
              <a:t>innovative solutions</a:t>
            </a:r>
            <a:r>
              <a:rPr lang="en-US" sz="2600" dirty="0">
                <a:latin typeface="Calibri" panose="020F0502020204030204" pitchFamily="34" charset="0"/>
                <a:ea typeface="Calibri" panose="020F0502020204030204" pitchFamily="34" charset="0"/>
                <a:cs typeface="Times New Roman" panose="02020603050405020304" pitchFamily="18" charset="0"/>
              </a:rPr>
              <a:t> for efficient impact, </a:t>
            </a:r>
            <a:r>
              <a:rPr lang="en-US" sz="2600" u="sng" dirty="0">
                <a:latin typeface="Calibri" panose="020F0502020204030204" pitchFamily="34" charset="0"/>
                <a:ea typeface="Calibri" panose="020F0502020204030204" pitchFamily="34" charset="0"/>
                <a:cs typeface="Times New Roman" panose="02020603050405020304" pitchFamily="18" charset="0"/>
              </a:rPr>
              <a:t>leveraging resources </a:t>
            </a:r>
            <a:r>
              <a:rPr lang="en-US" sz="2600" dirty="0">
                <a:latin typeface="Calibri" panose="020F0502020204030204" pitchFamily="34" charset="0"/>
                <a:ea typeface="Calibri" panose="020F0502020204030204" pitchFamily="34" charset="0"/>
                <a:cs typeface="Times New Roman" panose="02020603050405020304" pitchFamily="18" charset="0"/>
              </a:rPr>
              <a:t>to solve problems. They bring solutions to </a:t>
            </a:r>
            <a:r>
              <a:rPr lang="en-US" sz="2600" u="sng" dirty="0">
                <a:latin typeface="Calibri" panose="020F0502020204030204" pitchFamily="34" charset="0"/>
                <a:ea typeface="Calibri" panose="020F0502020204030204" pitchFamily="34" charset="0"/>
                <a:cs typeface="Times New Roman" panose="02020603050405020304" pitchFamily="18" charset="0"/>
              </a:rPr>
              <a:t>scale</a:t>
            </a:r>
            <a:r>
              <a:rPr lang="en-US" sz="2600" dirty="0">
                <a:latin typeface="Calibri" panose="020F0502020204030204" pitchFamily="34" charset="0"/>
                <a:ea typeface="Calibri" panose="020F0502020204030204" pitchFamily="34" charset="0"/>
                <a:cs typeface="Times New Roman" panose="02020603050405020304" pitchFamily="18" charset="0"/>
              </a:rPr>
              <a:t>, </a:t>
            </a:r>
            <a:br>
              <a:rPr lang="en-US" sz="2600" dirty="0">
                <a:latin typeface="Calibri" panose="020F0502020204030204" pitchFamily="34" charset="0"/>
                <a:ea typeface="Calibri" panose="020F0502020204030204" pitchFamily="34" charset="0"/>
                <a:cs typeface="Times New Roman" panose="02020603050405020304" pitchFamily="18" charset="0"/>
              </a:rPr>
            </a:br>
            <a:r>
              <a:rPr lang="en-US" sz="2600" u="sng" dirty="0">
                <a:latin typeface="Calibri" panose="020F0502020204030204" pitchFamily="34" charset="0"/>
                <a:ea typeface="Calibri" panose="020F0502020204030204" pitchFamily="34" charset="0"/>
                <a:cs typeface="Times New Roman" panose="02020603050405020304" pitchFamily="18" charset="0"/>
              </a:rPr>
              <a:t>disrupting</a:t>
            </a:r>
            <a:r>
              <a:rPr lang="en-US" sz="2600" dirty="0">
                <a:latin typeface="Calibri" panose="020F0502020204030204" pitchFamily="34" charset="0"/>
                <a:ea typeface="Calibri" panose="020F0502020204030204" pitchFamily="34" charset="0"/>
                <a:cs typeface="Times New Roman" panose="02020603050405020304" pitchFamily="18" charset="0"/>
              </a:rPr>
              <a:t> old systems that hold back progress.</a:t>
            </a:r>
            <a:endParaRPr lang="en-US" sz="2600" dirty="0">
              <a:latin typeface="Calibri" panose="020F0502020204030204" pitchFamily="34" charset="0"/>
              <a:cs typeface="Times New Roman" panose="02020603050405020304" pitchFamily="18" charset="0"/>
            </a:endParaRPr>
          </a:p>
          <a:p>
            <a:pPr marL="971550" lvl="1" indent="-514350">
              <a:buAutoNum type="arabicPeriod"/>
            </a:pPr>
            <a:r>
              <a:rPr lang="en-US" sz="3000" dirty="0"/>
              <a:t>Design innovative solutions</a:t>
            </a:r>
          </a:p>
          <a:p>
            <a:pPr marL="971550" lvl="1" indent="-514350">
              <a:buFontTx/>
              <a:buAutoNum type="arabicPeriod"/>
            </a:pPr>
            <a:r>
              <a:rPr lang="en-US" sz="3000" dirty="0"/>
              <a:t>Leverage diverse resources</a:t>
            </a:r>
          </a:p>
          <a:p>
            <a:pPr marL="971550" lvl="1" indent="-514350">
              <a:buAutoNum type="arabicPeriod"/>
            </a:pPr>
            <a:r>
              <a:rPr lang="en-US" sz="3000" dirty="0"/>
              <a:t>Bring solutions to scale</a:t>
            </a:r>
          </a:p>
          <a:p>
            <a:pPr marL="971550" lvl="1" indent="-514350">
              <a:buAutoNum type="arabicPeriod"/>
            </a:pPr>
            <a:r>
              <a:rPr lang="en-US" sz="3000" dirty="0"/>
              <a:t>Disrupt systems and industries</a:t>
            </a:r>
          </a:p>
        </p:txBody>
      </p:sp>
      <p:sp>
        <p:nvSpPr>
          <p:cNvPr id="10" name="Rectangle 9">
            <a:extLst>
              <a:ext uri="{FF2B5EF4-FFF2-40B4-BE49-F238E27FC236}">
                <a16:creationId xmlns:a16="http://schemas.microsoft.com/office/drawing/2014/main" id="{1B48F94A-B132-4F80-9C7A-C1A8A6700018}"/>
              </a:ext>
            </a:extLst>
          </p:cNvPr>
          <p:cNvSpPr/>
          <p:nvPr/>
        </p:nvSpPr>
        <p:spPr>
          <a:xfrm>
            <a:off x="7021901" y="2016066"/>
            <a:ext cx="4744527" cy="5355312"/>
          </a:xfrm>
          <a:prstGeom prst="rect">
            <a:avLst/>
          </a:prstGeom>
        </p:spPr>
        <p:txBody>
          <a:bodyPr wrap="square">
            <a:spAutoFit/>
          </a:bodyPr>
          <a:lstStyle/>
          <a:p>
            <a:pPr>
              <a:spcAft>
                <a:spcPts val="600"/>
              </a:spcAft>
            </a:pPr>
            <a:r>
              <a:rPr lang="en-US" sz="4000" b="1" dirty="0">
                <a:latin typeface="Calibri" panose="020F0502020204030204" pitchFamily="34" charset="0"/>
                <a:ea typeface="Calibri" panose="020F0502020204030204" pitchFamily="34" charset="0"/>
                <a:cs typeface="Times New Roman" panose="02020603050405020304" pitchFamily="18" charset="0"/>
              </a:rPr>
              <a:t>The Power of “Civic”:  </a:t>
            </a:r>
          </a:p>
          <a:p>
            <a:pPr>
              <a:spcAft>
                <a:spcPts val="600"/>
              </a:spcAft>
            </a:pPr>
            <a:r>
              <a:rPr lang="en-US" sz="2600" dirty="0"/>
              <a:t>Civic entrepreneurs channel innovation for the common good.</a:t>
            </a:r>
            <a:r>
              <a:rPr lang="en-US" sz="2400" dirty="0"/>
              <a:t> </a:t>
            </a:r>
            <a:endParaRPr lang="en-US" sz="2000" dirty="0"/>
          </a:p>
          <a:p>
            <a:pPr marL="514350" indent="-514350">
              <a:buAutoNum type="arabicPeriod"/>
            </a:pPr>
            <a:r>
              <a:rPr lang="en-US" sz="3000" dirty="0"/>
              <a:t>Locally responsive</a:t>
            </a:r>
          </a:p>
          <a:p>
            <a:pPr marL="514350" indent="-514350">
              <a:buAutoNum type="arabicPeriod"/>
            </a:pPr>
            <a:r>
              <a:rPr lang="en-US" sz="3000" dirty="0"/>
              <a:t>Cause-focused</a:t>
            </a:r>
          </a:p>
          <a:p>
            <a:pPr marL="514350" indent="-514350">
              <a:buAutoNum type="arabicPeriod"/>
            </a:pPr>
            <a:r>
              <a:rPr lang="en-US" sz="3000" dirty="0"/>
              <a:t>Partnering with government</a:t>
            </a:r>
          </a:p>
          <a:p>
            <a:pPr marL="514350" indent="-514350">
              <a:buAutoNum type="arabicPeriod"/>
            </a:pPr>
            <a:r>
              <a:rPr lang="en-US" sz="3000" dirty="0"/>
              <a:t>Advocacy &amp; empowerment</a:t>
            </a:r>
          </a:p>
          <a:p>
            <a:pPr marL="971550" lvl="1" indent="-514350">
              <a:buAutoNum type="arabicPeriod"/>
            </a:pPr>
            <a:endParaRPr lang="en-US" sz="3000" dirty="0"/>
          </a:p>
          <a:p>
            <a:endParaRPr lang="en-US" sz="3000" dirty="0"/>
          </a:p>
        </p:txBody>
      </p:sp>
    </p:spTree>
    <p:extLst>
      <p:ext uri="{BB962C8B-B14F-4D97-AF65-F5344CB8AC3E}">
        <p14:creationId xmlns:p14="http://schemas.microsoft.com/office/powerpoint/2010/main" val="1240496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21814" y="343578"/>
            <a:ext cx="7348487" cy="1015663"/>
          </a:xfrm>
          <a:prstGeom prst="rect">
            <a:avLst/>
          </a:prstGeom>
          <a:noFill/>
        </p:spPr>
        <p:txBody>
          <a:bodyPr wrap="none" rtlCol="0">
            <a:spAutoFit/>
          </a:bodyPr>
          <a:lstStyle/>
          <a:p>
            <a:pPr algn="ctr"/>
            <a:r>
              <a:rPr lang="en-US" sz="6000" b="1" dirty="0">
                <a:solidFill>
                  <a:srgbClr val="FF0000"/>
                </a:solidFill>
              </a:rPr>
              <a:t>CE in Action: 4 Phases</a:t>
            </a:r>
          </a:p>
        </p:txBody>
      </p:sp>
      <p:sp>
        <p:nvSpPr>
          <p:cNvPr id="4" name="TextBox 3"/>
          <p:cNvSpPr txBox="1"/>
          <p:nvPr/>
        </p:nvSpPr>
        <p:spPr>
          <a:xfrm>
            <a:off x="732575" y="1969433"/>
            <a:ext cx="10054707" cy="3477875"/>
          </a:xfrm>
          <a:prstGeom prst="rect">
            <a:avLst/>
          </a:prstGeom>
          <a:noFill/>
        </p:spPr>
        <p:txBody>
          <a:bodyPr wrap="square" rtlCol="0">
            <a:spAutoFit/>
          </a:bodyPr>
          <a:lstStyle/>
          <a:p>
            <a:pPr marL="742950" indent="-742950">
              <a:spcAft>
                <a:spcPts val="800"/>
              </a:spcAft>
              <a:buFont typeface="+mj-lt"/>
              <a:buAutoNum type="arabicPeriod"/>
            </a:pPr>
            <a:r>
              <a:rPr lang="en-US" sz="5000" dirty="0">
                <a:ea typeface="Tahoma" panose="020B0604030504040204" pitchFamily="34" charset="0"/>
                <a:cs typeface="Tahoma" panose="020B0604030504040204" pitchFamily="34" charset="0"/>
              </a:rPr>
              <a:t>Problem Analysis </a:t>
            </a:r>
          </a:p>
          <a:p>
            <a:pPr marL="742950" indent="-742950">
              <a:spcAft>
                <a:spcPts val="800"/>
              </a:spcAft>
              <a:buFont typeface="+mj-lt"/>
              <a:buAutoNum type="arabicPeriod"/>
            </a:pPr>
            <a:r>
              <a:rPr lang="en-US" sz="5000" dirty="0">
                <a:ea typeface="Tahoma" panose="020B0604030504040204" pitchFamily="34" charset="0"/>
                <a:cs typeface="Tahoma" panose="020B0604030504040204" pitchFamily="34" charset="0"/>
              </a:rPr>
              <a:t>Resource Mapping</a:t>
            </a:r>
          </a:p>
          <a:p>
            <a:pPr marL="742950" indent="-742950">
              <a:spcAft>
                <a:spcPts val="800"/>
              </a:spcAft>
              <a:buFont typeface="+mj-lt"/>
              <a:buAutoNum type="arabicPeriod"/>
            </a:pPr>
            <a:r>
              <a:rPr lang="en-US" sz="5000" dirty="0">
                <a:ea typeface="Tahoma" panose="020B0604030504040204" pitchFamily="34" charset="0"/>
                <a:cs typeface="Tahoma" panose="020B0604030504040204" pitchFamily="34" charset="0"/>
              </a:rPr>
              <a:t>Entrepreneurial Solution</a:t>
            </a:r>
          </a:p>
          <a:p>
            <a:pPr marL="742950" indent="-742950">
              <a:spcAft>
                <a:spcPts val="800"/>
              </a:spcAft>
              <a:buFont typeface="+mj-lt"/>
              <a:buAutoNum type="arabicPeriod"/>
            </a:pPr>
            <a:r>
              <a:rPr lang="en-US" sz="5000" dirty="0">
                <a:ea typeface="Tahoma" panose="020B0604030504040204" pitchFamily="34" charset="0"/>
                <a:cs typeface="Tahoma" panose="020B0604030504040204" pitchFamily="34" charset="0"/>
              </a:rPr>
              <a:t>Designing the Pitch</a:t>
            </a:r>
          </a:p>
        </p:txBody>
      </p:sp>
    </p:spTree>
    <p:extLst>
      <p:ext uri="{BB962C8B-B14F-4D97-AF65-F5344CB8AC3E}">
        <p14:creationId xmlns:p14="http://schemas.microsoft.com/office/powerpoint/2010/main" val="2587799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6430" y="0"/>
            <a:ext cx="12021997" cy="769441"/>
          </a:xfrm>
          <a:prstGeom prst="rect">
            <a:avLst/>
          </a:prstGeom>
          <a:noFill/>
        </p:spPr>
        <p:txBody>
          <a:bodyPr wrap="square" rtlCol="0">
            <a:spAutoFit/>
          </a:bodyPr>
          <a:lstStyle/>
          <a:p>
            <a:pPr algn="ctr"/>
            <a:r>
              <a:rPr lang="en-US" sz="4400" b="1" dirty="0" smtClean="0">
                <a:solidFill>
                  <a:srgbClr val="FF0000"/>
                </a:solidFill>
              </a:rPr>
              <a:t>CORE </a:t>
            </a:r>
            <a:r>
              <a:rPr lang="en-US" sz="4400" b="1" dirty="0">
                <a:solidFill>
                  <a:srgbClr val="FF0000"/>
                </a:solidFill>
              </a:rPr>
              <a:t>IDEAS FOR CIVIC ENTREPENEURSHIP</a:t>
            </a:r>
          </a:p>
        </p:txBody>
      </p:sp>
      <p:sp>
        <p:nvSpPr>
          <p:cNvPr id="14" name="TextBox 13"/>
          <p:cNvSpPr txBox="1"/>
          <p:nvPr/>
        </p:nvSpPr>
        <p:spPr>
          <a:xfrm>
            <a:off x="1080074" y="1760283"/>
            <a:ext cx="10054707" cy="4708981"/>
          </a:xfrm>
          <a:prstGeom prst="rect">
            <a:avLst/>
          </a:prstGeom>
          <a:noFill/>
        </p:spPr>
        <p:txBody>
          <a:bodyPr wrap="square" rtlCol="0">
            <a:spAutoFit/>
          </a:bodyPr>
          <a:lstStyle/>
          <a:p>
            <a:pPr>
              <a:spcAft>
                <a:spcPts val="800"/>
              </a:spcAft>
            </a:pPr>
            <a:endParaRPr lang="en-US" sz="2400" b="1" dirty="0"/>
          </a:p>
          <a:p>
            <a:pPr marL="457200" indent="-457200">
              <a:spcAft>
                <a:spcPts val="800"/>
              </a:spcAft>
              <a:buFont typeface="Arial" panose="020B0604020202020204" pitchFamily="34" charset="0"/>
              <a:buChar char="•"/>
            </a:pPr>
            <a:r>
              <a:rPr lang="en-US" sz="2400" b="1" dirty="0" smtClean="0"/>
              <a:t>Profit </a:t>
            </a:r>
            <a:r>
              <a:rPr lang="en-US" sz="2400" b="1" dirty="0"/>
              <a:t>with a (local) purpose</a:t>
            </a:r>
          </a:p>
          <a:p>
            <a:pPr marL="457200" indent="-457200">
              <a:spcAft>
                <a:spcPts val="800"/>
              </a:spcAft>
              <a:buFont typeface="Arial" panose="020B0604020202020204" pitchFamily="34" charset="0"/>
              <a:buChar char="•"/>
            </a:pPr>
            <a:r>
              <a:rPr lang="en-US" sz="2400" b="1" dirty="0"/>
              <a:t>Direct advocacy/close citizen contact</a:t>
            </a:r>
          </a:p>
          <a:p>
            <a:pPr marL="457200" indent="-457200">
              <a:spcAft>
                <a:spcPts val="800"/>
              </a:spcAft>
              <a:buFont typeface="Arial" panose="020B0604020202020204" pitchFamily="34" charset="0"/>
              <a:buChar char="•"/>
            </a:pPr>
            <a:r>
              <a:rPr lang="en-US" sz="2400" b="1" dirty="0"/>
              <a:t>Grassroots based</a:t>
            </a:r>
          </a:p>
          <a:p>
            <a:pPr marL="457200" indent="-457200">
              <a:spcAft>
                <a:spcPts val="800"/>
              </a:spcAft>
              <a:buFont typeface="Arial" panose="020B0604020202020204" pitchFamily="34" charset="0"/>
              <a:buChar char="•"/>
            </a:pPr>
            <a:r>
              <a:rPr lang="en-US" sz="2400" b="1" dirty="0"/>
              <a:t>Sustainable &amp; </a:t>
            </a:r>
            <a:r>
              <a:rPr lang="en-US" sz="2400" b="1" dirty="0" err="1"/>
              <a:t>Scaleable</a:t>
            </a:r>
            <a:endParaRPr lang="en-US" sz="2400" b="1" dirty="0"/>
          </a:p>
          <a:p>
            <a:pPr marL="457200" indent="-457200">
              <a:spcAft>
                <a:spcPts val="800"/>
              </a:spcAft>
              <a:buFont typeface="Arial" panose="020B0604020202020204" pitchFamily="34" charset="0"/>
              <a:buChar char="•"/>
            </a:pPr>
            <a:r>
              <a:rPr lang="en-US" sz="2400" b="1" dirty="0"/>
              <a:t>Structured/strategic</a:t>
            </a:r>
          </a:p>
          <a:p>
            <a:pPr marL="457200" indent="-457200">
              <a:spcAft>
                <a:spcPts val="800"/>
              </a:spcAft>
              <a:buFont typeface="Arial" panose="020B0604020202020204" pitchFamily="34" charset="0"/>
              <a:buChar char="•"/>
            </a:pPr>
            <a:r>
              <a:rPr lang="en-US" sz="2400" b="1" dirty="0"/>
              <a:t>Collaborative</a:t>
            </a:r>
          </a:p>
          <a:p>
            <a:pPr marL="457200" indent="-457200">
              <a:spcAft>
                <a:spcPts val="800"/>
              </a:spcAft>
              <a:buFont typeface="Arial" panose="020B0604020202020204" pitchFamily="34" charset="0"/>
              <a:buChar char="•"/>
            </a:pPr>
            <a:r>
              <a:rPr lang="en-US" sz="2400" b="1" dirty="0"/>
              <a:t>Cross community adoption (scaling)</a:t>
            </a:r>
          </a:p>
          <a:p>
            <a:pPr marL="457200" indent="-457200">
              <a:spcAft>
                <a:spcPts val="800"/>
              </a:spcAft>
              <a:buFont typeface="Arial" panose="020B0604020202020204" pitchFamily="34" charset="0"/>
              <a:buChar char="•"/>
            </a:pPr>
            <a:r>
              <a:rPr lang="en-US" sz="2400" b="1" dirty="0"/>
              <a:t>Leanness</a:t>
            </a:r>
          </a:p>
          <a:p>
            <a:pPr marL="457200" indent="-457200">
              <a:spcAft>
                <a:spcPts val="800"/>
              </a:spcAft>
              <a:buFont typeface="Arial" panose="020B0604020202020204" pitchFamily="34" charset="0"/>
              <a:buChar char="•"/>
            </a:pPr>
            <a:r>
              <a:rPr lang="en-US" sz="2400" b="1" dirty="0"/>
              <a:t>Innovative</a:t>
            </a:r>
          </a:p>
        </p:txBody>
      </p:sp>
    </p:spTree>
    <p:extLst>
      <p:ext uri="{BB962C8B-B14F-4D97-AF65-F5344CB8AC3E}">
        <p14:creationId xmlns:p14="http://schemas.microsoft.com/office/powerpoint/2010/main" val="3204406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96080" y="343578"/>
            <a:ext cx="9591408" cy="923330"/>
          </a:xfrm>
          <a:prstGeom prst="rect">
            <a:avLst/>
          </a:prstGeom>
          <a:noFill/>
        </p:spPr>
        <p:txBody>
          <a:bodyPr wrap="none" rtlCol="0">
            <a:spAutoFit/>
          </a:bodyPr>
          <a:lstStyle/>
          <a:p>
            <a:pPr algn="ctr"/>
            <a:r>
              <a:rPr lang="en-US" sz="5400" b="1" dirty="0" smtClean="0"/>
              <a:t> </a:t>
            </a:r>
            <a:r>
              <a:rPr lang="en-US" sz="5400" b="1" dirty="0" smtClean="0">
                <a:solidFill>
                  <a:srgbClr val="FF0000"/>
                </a:solidFill>
              </a:rPr>
              <a:t>RELEVANCE TO GAME DESIGN</a:t>
            </a:r>
            <a:endParaRPr lang="en-US" sz="5400" b="1" dirty="0">
              <a:solidFill>
                <a:srgbClr val="FF0000"/>
              </a:solidFill>
            </a:endParaRPr>
          </a:p>
        </p:txBody>
      </p:sp>
      <p:sp>
        <p:nvSpPr>
          <p:cNvPr id="10" name="Rectangle 9">
            <a:extLst>
              <a:ext uri="{FF2B5EF4-FFF2-40B4-BE49-F238E27FC236}">
                <a16:creationId xmlns:a16="http://schemas.microsoft.com/office/drawing/2014/main" id="{1B48F94A-B132-4F80-9C7A-C1A8A6700018}"/>
              </a:ext>
            </a:extLst>
          </p:cNvPr>
          <p:cNvSpPr/>
          <p:nvPr/>
        </p:nvSpPr>
        <p:spPr>
          <a:xfrm>
            <a:off x="7021901" y="2016066"/>
            <a:ext cx="4744527" cy="1015663"/>
          </a:xfrm>
          <a:prstGeom prst="rect">
            <a:avLst/>
          </a:prstGeom>
        </p:spPr>
        <p:txBody>
          <a:bodyPr wrap="square">
            <a:spAutoFit/>
          </a:bodyPr>
          <a:lstStyle/>
          <a:p>
            <a:pPr marL="971550" lvl="1" indent="-514350">
              <a:buAutoNum type="arabicPeriod"/>
            </a:pPr>
            <a:endParaRPr lang="en-US" sz="3000" dirty="0"/>
          </a:p>
          <a:p>
            <a:endParaRPr lang="en-US" sz="3000" dirty="0"/>
          </a:p>
        </p:txBody>
      </p:sp>
      <p:sp>
        <p:nvSpPr>
          <p:cNvPr id="3" name="TextBox 2"/>
          <p:cNvSpPr txBox="1"/>
          <p:nvPr/>
        </p:nvSpPr>
        <p:spPr>
          <a:xfrm>
            <a:off x="789272" y="1819176"/>
            <a:ext cx="10674416" cy="923330"/>
          </a:xfrm>
          <a:prstGeom prst="rect">
            <a:avLst/>
          </a:prstGeom>
          <a:noFill/>
        </p:spPr>
        <p:txBody>
          <a:bodyPr wrap="square" rtlCol="0">
            <a:spAutoFit/>
          </a:bodyPr>
          <a:lstStyle/>
          <a:p>
            <a:r>
              <a:rPr lang="en-US" dirty="0" smtClean="0"/>
              <a:t>Not all of the CE principles may apply to the gaming project, but some might, which can yield a strong game design and product. Here are some examples of how a few CE principles may apply:</a:t>
            </a:r>
          </a:p>
          <a:p>
            <a:endParaRPr lang="en-US" dirty="0"/>
          </a:p>
        </p:txBody>
      </p:sp>
      <p:sp>
        <p:nvSpPr>
          <p:cNvPr id="4" name="TextBox 3"/>
          <p:cNvSpPr txBox="1"/>
          <p:nvPr/>
        </p:nvSpPr>
        <p:spPr>
          <a:xfrm>
            <a:off x="896080" y="2585339"/>
            <a:ext cx="9210446" cy="5355312"/>
          </a:xfrm>
          <a:prstGeom prst="rect">
            <a:avLst/>
          </a:prstGeom>
          <a:noFill/>
        </p:spPr>
        <p:txBody>
          <a:bodyPr wrap="square" rtlCol="0">
            <a:spAutoFit/>
          </a:bodyPr>
          <a:lstStyle/>
          <a:p>
            <a:pPr marL="400050" indent="-400050">
              <a:buFont typeface="+mj-lt"/>
              <a:buAutoNum type="alphaUcPeriod"/>
            </a:pPr>
            <a:r>
              <a:rPr lang="en-US" b="1" dirty="0" smtClean="0"/>
              <a:t>Empowerment/Direct </a:t>
            </a:r>
            <a:r>
              <a:rPr lang="en-US" b="1" dirty="0"/>
              <a:t>advocacy/close citizen </a:t>
            </a:r>
            <a:r>
              <a:rPr lang="en-US" b="1" dirty="0" smtClean="0"/>
              <a:t>contact: </a:t>
            </a:r>
          </a:p>
          <a:p>
            <a:pPr marL="800100" lvl="1" indent="-342900">
              <a:buAutoNum type="arabicPeriod"/>
            </a:pPr>
            <a:r>
              <a:rPr lang="en-US" dirty="0"/>
              <a:t>H</a:t>
            </a:r>
            <a:r>
              <a:rPr lang="en-US" dirty="0" smtClean="0"/>
              <a:t>ow can the game design be maximized to serve potential users in the best ways possible?</a:t>
            </a:r>
          </a:p>
          <a:p>
            <a:pPr marL="800100" lvl="1" indent="-342900">
              <a:buAutoNum type="arabicPeriod"/>
            </a:pPr>
            <a:r>
              <a:rPr lang="en-US" dirty="0"/>
              <a:t>W</a:t>
            </a:r>
            <a:r>
              <a:rPr lang="en-US" smtClean="0"/>
              <a:t>hat </a:t>
            </a:r>
            <a:r>
              <a:rPr lang="en-US" dirty="0" smtClean="0"/>
              <a:t>design features of the game generate a sense of empowerment for potential users?</a:t>
            </a:r>
          </a:p>
          <a:p>
            <a:pPr lvl="1"/>
            <a:r>
              <a:rPr lang="en-US" dirty="0" smtClean="0"/>
              <a:t>CORRESPONDING ACTION: Connecting and empathizing with potential users to understand them and their realities, which can inform design decisions.</a:t>
            </a:r>
          </a:p>
          <a:p>
            <a:pPr marL="0" lvl="1" indent="457200"/>
            <a:endParaRPr lang="en-US" dirty="0"/>
          </a:p>
          <a:p>
            <a:pPr marL="400050" indent="-400050">
              <a:buFont typeface="+mj-lt"/>
              <a:buAutoNum type="alphaUcPeriod"/>
            </a:pPr>
            <a:r>
              <a:rPr lang="en-US" b="1" dirty="0" smtClean="0"/>
              <a:t>Collaborative/Leveraging Diverse Resources:</a:t>
            </a:r>
            <a:endParaRPr lang="en-US" b="1" dirty="0"/>
          </a:p>
          <a:p>
            <a:pPr marL="800100" lvl="1" indent="-342900">
              <a:buAutoNum type="arabicPeriod"/>
            </a:pPr>
            <a:r>
              <a:rPr lang="en-US" dirty="0" smtClean="0"/>
              <a:t>How is information and knowledge from different disciplines being incorporated into the game and enhancing the user experience? Do all participants in the project from different backgrounds have an equitable voice in the design process?</a:t>
            </a:r>
          </a:p>
          <a:p>
            <a:pPr marL="800100" lvl="1" indent="-342900">
              <a:buAutoNum type="arabicPeriod"/>
            </a:pPr>
            <a:r>
              <a:rPr lang="en-US" dirty="0" smtClean="0"/>
              <a:t>How are you continually working with user groups to ensure that their needs are incorporated into the game?</a:t>
            </a:r>
          </a:p>
          <a:p>
            <a:pPr lvl="1"/>
            <a:r>
              <a:rPr lang="en-US" dirty="0" smtClean="0"/>
              <a:t>CORRESPONDING ACTION: Conducting research on what contributes to the multiple realities and needs of users; and being in consistent contact with potential users (e.g. focus groups)</a:t>
            </a:r>
            <a:endParaRPr lang="en-US" dirty="0"/>
          </a:p>
          <a:p>
            <a:pPr marL="342900" indent="-342900">
              <a:buFontTx/>
              <a:buAutoNum type="arabicPeriod"/>
            </a:pPr>
            <a:endParaRPr lang="en-US" dirty="0"/>
          </a:p>
          <a:p>
            <a:pPr marL="342900" indent="-342900">
              <a:buAutoNum type="arabicPeriod"/>
            </a:pPr>
            <a:endParaRPr lang="en-US" b="1" dirty="0" smtClean="0"/>
          </a:p>
          <a:p>
            <a:pPr marL="342900" indent="-342900">
              <a:buAutoNum type="arabicPeriod"/>
            </a:pPr>
            <a:endParaRPr lang="en-US" b="1" dirty="0"/>
          </a:p>
          <a:p>
            <a:endParaRPr lang="en-US" dirty="0"/>
          </a:p>
        </p:txBody>
      </p:sp>
    </p:spTree>
    <p:extLst>
      <p:ext uri="{BB962C8B-B14F-4D97-AF65-F5344CB8AC3E}">
        <p14:creationId xmlns:p14="http://schemas.microsoft.com/office/powerpoint/2010/main" val="4063773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TM04033919[[fn=Circuit]]</Template>
  <TotalTime>83</TotalTime>
  <Words>294</Words>
  <Application>Microsoft Office PowerPoint</Application>
  <PresentationFormat>Widescreen</PresentationFormat>
  <Paragraphs>42</Paragraphs>
  <Slides>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Calibri</vt:lpstr>
      <vt:lpstr>Tahoma</vt:lpstr>
      <vt:lpstr>Times New Roman</vt:lpstr>
      <vt:lpstr>Trebuchet MS</vt:lpstr>
      <vt:lpstr>Tw Cen MT</vt:lpstr>
      <vt:lpstr>Circuit</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Ammerman, Josue D</dc:creator>
  <cp:lastModifiedBy>Parker, Marla A</cp:lastModifiedBy>
  <cp:revision>15</cp:revision>
  <dcterms:created xsi:type="dcterms:W3CDTF">2017-09-01T15:37:54Z</dcterms:created>
  <dcterms:modified xsi:type="dcterms:W3CDTF">2017-09-05T20:24:21Z</dcterms:modified>
</cp:coreProperties>
</file>